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8" r:id="rId2"/>
    <p:sldId id="929" r:id="rId3"/>
    <p:sldId id="754" r:id="rId4"/>
    <p:sldId id="933" r:id="rId5"/>
    <p:sldId id="725" r:id="rId6"/>
    <p:sldId id="726" r:id="rId7"/>
    <p:sldId id="727" r:id="rId8"/>
    <p:sldId id="1063" r:id="rId9"/>
    <p:sldId id="1064" r:id="rId10"/>
    <p:sldId id="1065" r:id="rId11"/>
    <p:sldId id="1062" r:id="rId12"/>
    <p:sldId id="1066" r:id="rId13"/>
    <p:sldId id="1067" r:id="rId14"/>
    <p:sldId id="1068" r:id="rId15"/>
    <p:sldId id="1070" r:id="rId16"/>
    <p:sldId id="1074" r:id="rId17"/>
    <p:sldId id="1072" r:id="rId18"/>
  </p:sldIdLst>
  <p:sldSz cx="9144000" cy="6858000" type="screen4x3"/>
  <p:notesSz cx="7099300" cy="10234613"/>
  <p:custDataLst>
    <p:tags r:id="rId21"/>
  </p:custDataLst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1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5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76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8B9000"/>
    <a:srgbClr val="0000FF"/>
    <a:srgbClr val="1F497D"/>
    <a:srgbClr val="471197"/>
    <a:srgbClr val="464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18" autoAdjust="0"/>
    <p:restoredTop sz="94612" autoAdjust="0"/>
  </p:normalViewPr>
  <p:slideViewPr>
    <p:cSldViewPr snapToGrid="0">
      <p:cViewPr varScale="1">
        <p:scale>
          <a:sx n="82" d="100"/>
          <a:sy n="82" d="100"/>
        </p:scale>
        <p:origin x="1157" y="48"/>
      </p:cViewPr>
      <p:guideLst>
        <p:guide orient="horz" pos="841"/>
        <p:guide orient="horz" pos="1008"/>
        <p:guide pos="54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42"/>
    </p:cViewPr>
  </p:sorterViewPr>
  <p:notesViewPr>
    <p:cSldViewPr snapToGrid="0">
      <p:cViewPr varScale="1">
        <p:scale>
          <a:sx n="101" d="100"/>
          <a:sy n="101" d="100"/>
        </p:scale>
        <p:origin x="-3496" y="-120"/>
      </p:cViewPr>
      <p:guideLst>
        <p:guide orient="horz" pos="3276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t" anchorCtr="0" compatLnSpc="1"/>
          <a:lstStyle>
            <a:lvl1pPr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550" y="1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t" anchorCtr="0" compatLnSpc="1"/>
          <a:lstStyle>
            <a:lvl1pPr algn="r"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00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b" anchorCtr="0" compatLnSpc="1"/>
          <a:lstStyle>
            <a:lvl1pPr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 dirty="0"/>
              <a:t>Management-Meeting 10.10.2017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550" y="9722800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b" anchorCtr="0" compatLnSpc="1"/>
          <a:lstStyle>
            <a:lvl1pPr algn="r" defTabSz="988695" eaLnBrk="1" hangingPunct="1">
              <a:defRPr sz="1300"/>
            </a:lvl1pPr>
          </a:lstStyle>
          <a:p>
            <a:pPr>
              <a:defRPr/>
            </a:pPr>
            <a:fld id="{76CCC651-B916-4F3A-AE13-E917EDA830EA}" type="slidenum">
              <a:rPr lang="en-AU" altLang="en-US"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t" anchorCtr="0" compatLnSpc="1"/>
          <a:lstStyle>
            <a:lvl1pPr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550" y="1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t" anchorCtr="0" compatLnSpc="1"/>
          <a:lstStyle>
            <a:lvl1pPr algn="r"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28" y="4861400"/>
            <a:ext cx="5207045" cy="46063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t" anchorCtr="0" compatLnSpc="1"/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00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b" anchorCtr="0" compatLnSpc="1"/>
          <a:lstStyle>
            <a:lvl1pPr defTabSz="988695" eaLnBrk="1" hangingPunct="1">
              <a:defRPr sz="13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 dirty="0"/>
              <a:t>Management-Meeting 10.10.2017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550" y="9722800"/>
            <a:ext cx="3075750" cy="5118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8842" tIns="49422" rIns="98842" bIns="49422" numCol="1" anchor="b" anchorCtr="0" compatLnSpc="1"/>
          <a:lstStyle>
            <a:lvl1pPr algn="r" defTabSz="988695" eaLnBrk="1" hangingPunct="1">
              <a:defRPr sz="1300"/>
            </a:lvl1pPr>
          </a:lstStyle>
          <a:p>
            <a:pPr>
              <a:defRPr/>
            </a:pPr>
            <a:fld id="{617754B1-3E34-4C0A-938F-62B6191921B1}" type="slidenum">
              <a:rPr lang="en-AU" altLang="en-US"/>
              <a:t>‹#›</a:t>
            </a:fld>
            <a:endParaRPr lang="en-AU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r="30746"/>
          <a:stretch>
            <a:fillRect/>
          </a:stretch>
        </p:blipFill>
        <p:spPr bwMode="auto">
          <a:xfrm>
            <a:off x="5711825" y="0"/>
            <a:ext cx="34321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31744" y="1600200"/>
            <a:ext cx="5972786" cy="1955800"/>
          </a:xfrm>
        </p:spPr>
        <p:txBody>
          <a:bodyPr anchor="b"/>
          <a:lstStyle>
            <a:lvl1pPr>
              <a:defRPr sz="2800">
                <a:solidFill>
                  <a:srgbClr val="0B3E61"/>
                </a:solidFill>
              </a:defRPr>
            </a:lvl1pPr>
          </a:lstStyle>
          <a:p>
            <a:br>
              <a:rPr lang="en-US" dirty="0"/>
            </a:br>
            <a:r>
              <a:rPr lang="en-AU" dirty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1744" y="3712307"/>
            <a:ext cx="5963017" cy="372665"/>
          </a:xfr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0B3E61"/>
                </a:solidFill>
              </a:defRPr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8" name="Textplatzhalter 6"/>
          <p:cNvSpPr txBox="1"/>
          <p:nvPr userDrawn="1"/>
        </p:nvSpPr>
        <p:spPr bwMode="auto">
          <a:xfrm>
            <a:off x="3486944" y="6332719"/>
            <a:ext cx="5251450" cy="252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/>
          <a:lstStyle>
            <a:lvl1pPr marL="151130" indent="-15113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ts val="0"/>
              </a:spcBef>
              <a:defRPr/>
            </a:pPr>
            <a:endParaRPr lang="de-DE" altLang="en-US" sz="11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de-DE" altLang="en-US" sz="1100" dirty="0" err="1">
                <a:solidFill>
                  <a:schemeClr val="tx2"/>
                </a:solidFill>
                <a:latin typeface="Arial" panose="020B0604020202020204" pitchFamily="34" charset="0"/>
              </a:rPr>
              <a:t>NordiTube</a:t>
            </a:r>
            <a:r>
              <a:rPr lang="de-DE" altLang="en-US" sz="11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100" dirty="0" err="1">
                <a:solidFill>
                  <a:schemeClr val="tx2"/>
                </a:solidFill>
                <a:latin typeface="Arial" panose="020B0604020202020204" pitchFamily="34" charset="0"/>
              </a:rPr>
              <a:t>January</a:t>
            </a:r>
            <a:r>
              <a:rPr lang="de-DE" altLang="en-US" sz="1100" dirty="0">
                <a:solidFill>
                  <a:schemeClr val="tx2"/>
                </a:solidFill>
                <a:latin typeface="Arial" panose="020B0604020202020204" pitchFamily="34" charset="0"/>
              </a:rPr>
              <a:t> 2024</a:t>
            </a:r>
          </a:p>
        </p:txBody>
      </p:sp>
      <p:pic>
        <p:nvPicPr>
          <p:cNvPr id="9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6444639"/>
            <a:ext cx="15240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Text, ClipArt enthält.&#10;&#10;Automatisch generierte Beschreibu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775" y="358663"/>
            <a:ext cx="1692673" cy="9288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3400" y="1310326"/>
            <a:ext cx="7489825" cy="4345937"/>
          </a:xfrm>
        </p:spPr>
        <p:txBody>
          <a:bodyPr/>
          <a:lstStyle>
            <a:lvl1pPr marL="263525" indent="-263525">
              <a:defRPr sz="2000"/>
            </a:lvl1pPr>
            <a:lvl2pPr>
              <a:defRPr sz="18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 hasCustomPrompt="1"/>
          </p:nvPr>
        </p:nvSpPr>
        <p:spPr>
          <a:xfrm>
            <a:off x="539750" y="510705"/>
            <a:ext cx="7489825" cy="476250"/>
          </a:xfrm>
        </p:spPr>
        <p:txBody>
          <a:bodyPr/>
          <a:lstStyle>
            <a:lvl1pPr>
              <a:defRPr>
                <a:solidFill>
                  <a:srgbClr val="0B3E6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</p:cSld>
  <p:clrMapOvr>
    <a:masterClrMapping/>
  </p:clrMapOvr>
  <p:transition spd="slow">
    <p:pull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10326"/>
            <a:ext cx="7489825" cy="4345937"/>
          </a:xfrm>
        </p:spPr>
        <p:txBody>
          <a:bodyPr/>
          <a:lstStyle>
            <a:lvl1pPr marL="263525" indent="-263525">
              <a:defRPr sz="2000"/>
            </a:lvl1pPr>
            <a:lvl2pPr>
              <a:defRPr sz="18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AF869-F007-C58A-6205-5FB0E2BD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3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9A586-A541-4963-A929-141B62E34BE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635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904A-DC11-492B-A3CB-507B7D87F133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53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41463"/>
            <a:ext cx="7489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</p:txBody>
      </p:sp>
      <p:pic>
        <p:nvPicPr>
          <p:cNvPr id="1029" name="Bild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6444639"/>
            <a:ext cx="60626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 txBox="1"/>
          <p:nvPr userDrawn="1"/>
        </p:nvSpPr>
        <p:spPr bwMode="auto">
          <a:xfrm>
            <a:off x="3486944" y="6332719"/>
            <a:ext cx="5251450" cy="252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/>
          <a:lstStyle>
            <a:lvl1pPr marL="151130" indent="-15113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ts val="0"/>
              </a:spcBef>
              <a:defRPr/>
            </a:pPr>
            <a:endParaRPr lang="de-DE" altLang="en-US" sz="11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de-DE" altLang="en-US" sz="1100" dirty="0" err="1">
                <a:solidFill>
                  <a:schemeClr val="tx2"/>
                </a:solidFill>
                <a:latin typeface="Arial" panose="020B0604020202020204" pitchFamily="34" charset="0"/>
              </a:rPr>
              <a:t>NordiTube</a:t>
            </a:r>
            <a:r>
              <a:rPr lang="de-DE" altLang="en-US" sz="11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100" dirty="0" err="1">
                <a:solidFill>
                  <a:schemeClr val="tx2"/>
                </a:solidFill>
                <a:latin typeface="Arial" panose="020B0604020202020204" pitchFamily="34" charset="0"/>
              </a:rPr>
              <a:t>January</a:t>
            </a:r>
            <a:r>
              <a:rPr lang="de-DE" altLang="en-US" sz="1100" dirty="0">
                <a:solidFill>
                  <a:schemeClr val="tx2"/>
                </a:solidFill>
                <a:latin typeface="Arial" panose="020B0604020202020204" pitchFamily="34" charset="0"/>
              </a:rPr>
              <a:t> 2024</a:t>
            </a:r>
          </a:p>
        </p:txBody>
      </p:sp>
      <p:pic>
        <p:nvPicPr>
          <p:cNvPr id="10" name="Grafik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6444639"/>
            <a:ext cx="15240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Text, ClipArt enthält.&#10;&#10;Automatisch generierte Beschreibu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20688" y="6200026"/>
            <a:ext cx="957869" cy="52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pull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B3E6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B3E6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B3E6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B3E6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B3E6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51130" indent="-151130" algn="l" rtl="0" eaLnBrk="0" fontAlgn="base" hangingPunct="0">
        <a:spcBef>
          <a:spcPct val="4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70230" indent="-2222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881380" indent="-1428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273175" indent="-179705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660525" indent="-19685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117725" indent="-19685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6pPr>
      <a:lvl7pPr marL="2574925" indent="-19685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7pPr>
      <a:lvl8pPr marL="3032125" indent="-19685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8pPr>
      <a:lvl9pPr marL="3489325" indent="-19685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 noChangeArrowheads="1"/>
          </p:cNvSpPr>
          <p:nvPr>
            <p:ph type="ctrTitle"/>
          </p:nvPr>
        </p:nvSpPr>
        <p:spPr>
          <a:xfrm>
            <a:off x="1343025" y="2772697"/>
            <a:ext cx="6815138" cy="3116826"/>
          </a:xfrm>
        </p:spPr>
        <p:txBody>
          <a:bodyPr anchor="ctr"/>
          <a:lstStyle/>
          <a:p>
            <a:br>
              <a:rPr lang="en-AU" altLang="en-US" b="1" dirty="0"/>
            </a:br>
            <a:r>
              <a:rPr lang="hu-HU" altLang="en-US" b="1" u="sng" dirty="0"/>
              <a:t>Szakmai nap</a:t>
            </a:r>
            <a:r>
              <a:rPr lang="en-AU" altLang="en-US" b="1" u="sng" dirty="0"/>
              <a:t> 2024</a:t>
            </a:r>
            <a:br>
              <a:rPr lang="en-AU" altLang="en-US" b="1" u="sng" dirty="0"/>
            </a:br>
            <a:r>
              <a:rPr lang="hu-HU" altLang="en-US" b="1" dirty="0"/>
              <a:t>A kitakarás nélküli cső rehabilitáció a csővezeték hálózatok</a:t>
            </a:r>
            <a:br>
              <a:rPr lang="en-AU" altLang="en-US" b="1" dirty="0"/>
            </a:br>
            <a:r>
              <a:rPr lang="hu-HU" altLang="en-US" b="1" dirty="0"/>
              <a:t>élettartamának </a:t>
            </a:r>
            <a:br>
              <a:rPr lang="hu-HU" altLang="en-US" b="1" dirty="0"/>
            </a:br>
            <a:r>
              <a:rPr lang="hu-HU" altLang="en-US" b="1" dirty="0"/>
              <a:t>növelésében</a:t>
            </a:r>
            <a:br>
              <a:rPr lang="hu-HU" altLang="en-US" b="1" dirty="0"/>
            </a:br>
            <a:br>
              <a:rPr lang="en-AU" altLang="en-US" b="1" dirty="0"/>
            </a:br>
            <a:r>
              <a:rPr lang="en-AU" altLang="en-US" b="1" dirty="0"/>
              <a:t>NordiTube</a:t>
            </a:r>
            <a:br>
              <a:rPr lang="en-AU" altLang="en-US" b="1" dirty="0"/>
            </a:br>
            <a:r>
              <a:rPr lang="en-AU" altLang="en-US" b="1" dirty="0"/>
              <a:t>Technologies SE</a:t>
            </a:r>
            <a:br>
              <a:rPr lang="en-AU" altLang="en-US" b="1" dirty="0"/>
            </a:br>
            <a:br>
              <a:rPr lang="en-AU" altLang="en-US" b="1" dirty="0"/>
            </a:br>
            <a:br>
              <a:rPr lang="en-AU" altLang="en-US" b="1" dirty="0"/>
            </a:br>
            <a:br>
              <a:rPr lang="en-AU" altLang="en-US" dirty="0"/>
            </a:br>
            <a:endParaRPr lang="de-DE" altLang="en-US" dirty="0"/>
          </a:p>
        </p:txBody>
      </p:sp>
      <p:pic>
        <p:nvPicPr>
          <p:cNvPr id="2" name="Grafik 15">
            <a:extLst>
              <a:ext uri="{FF2B5EF4-FFF2-40B4-BE49-F238E27FC236}">
                <a16:creationId xmlns:a16="http://schemas.microsoft.com/office/drawing/2014/main" id="{2AE21EF5-25C4-D997-DBA2-CC4B95F2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904" y="3429000"/>
            <a:ext cx="3898865" cy="261771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EE613-CD9A-FA7C-A3E5-ED7F6A7FD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41462"/>
            <a:ext cx="7489825" cy="4493577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hu-HU" sz="20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jó minőségű termékek jelentősége: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Állandó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és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konzisztens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mechanikai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tulajdonságok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telepített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bélelés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teljes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hosszában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vizsgálatokat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helyben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a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munkaterületen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vagy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bélés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egy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mintáján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("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pontján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")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végzik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ezért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nagy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jelentősége</a:t>
            </a:r>
            <a:r>
              <a:rPr lang="en-US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van a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termék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homogenitásának</a:t>
            </a:r>
            <a:r>
              <a:rPr lang="en-US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Ha a környezeti paraméterek megváltoznak a telepítés során vagy a csőben, a jó minőségű termékek továbbra is 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garantálják a kívánt teljesítményt.</a:t>
            </a:r>
            <a:endParaRPr lang="en-US" sz="1800" b="1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9416A-F3B1-9739-504D-3DB4B4C2B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10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2396AB49-C1CC-1350-3546-22187A2F9E33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ÉLETTARTAM-Minőség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1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ece of wood on a floor&#10;&#10;Description automatically generated">
            <a:extLst>
              <a:ext uri="{FF2B5EF4-FFF2-40B4-BE49-F238E27FC236}">
                <a16:creationId xmlns:a16="http://schemas.microsoft.com/office/drawing/2014/main" id="{0E9267AC-66A7-315A-EE56-423A2AFD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86" t="14316" r="19981" b="6351"/>
          <a:stretch/>
        </p:blipFill>
        <p:spPr>
          <a:xfrm>
            <a:off x="4855210" y="866075"/>
            <a:ext cx="3311525" cy="27816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94DB-14CF-ADFC-5BA9-C2FFCD429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11</a:t>
            </a:fld>
            <a:endParaRPr lang="en-AU" altLang="en-US"/>
          </a:p>
        </p:txBody>
      </p:sp>
      <p:pic>
        <p:nvPicPr>
          <p:cNvPr id="8" name="Picture 7" descr="A close-up of a test&#10;&#10;Description automatically generated">
            <a:extLst>
              <a:ext uri="{FF2B5EF4-FFF2-40B4-BE49-F238E27FC236}">
                <a16:creationId xmlns:a16="http://schemas.microsoft.com/office/drawing/2014/main" id="{1DCC54AC-F1B9-85E7-6086-0EB9A899C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9" b="16172"/>
          <a:stretch/>
        </p:blipFill>
        <p:spPr>
          <a:xfrm>
            <a:off x="164591" y="700278"/>
            <a:ext cx="3978783" cy="2817058"/>
          </a:xfrm>
          <a:prstGeom prst="rect">
            <a:avLst/>
          </a:prstGeom>
        </p:spPr>
      </p:pic>
      <p:pic>
        <p:nvPicPr>
          <p:cNvPr id="10" name="Picture 9" descr="A close up of a letter&#10;&#10;Description automatically generated">
            <a:extLst>
              <a:ext uri="{FF2B5EF4-FFF2-40B4-BE49-F238E27FC236}">
                <a16:creationId xmlns:a16="http://schemas.microsoft.com/office/drawing/2014/main" id="{6CE4D412-4096-27A6-DB59-B39237425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4"/>
          <a:stretch/>
        </p:blipFill>
        <p:spPr>
          <a:xfrm>
            <a:off x="1710181" y="3724844"/>
            <a:ext cx="5233325" cy="2432878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EC30821B-DDEF-DD07-6872-43E26E1A00BE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 - Minőség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1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E7B613-C5E6-7A42-C87C-EE6C7A575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27355"/>
            <a:ext cx="7489825" cy="4328907"/>
          </a:xfrm>
        </p:spPr>
        <p:txBody>
          <a:bodyPr/>
          <a:lstStyle/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tapasztalat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ugyanolyan fontos, mint a 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termék minősége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:</a:t>
            </a:r>
            <a:endParaRPr lang="de-DE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Projektek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előkészítése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Létesítmények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kivitelezése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Megfelelő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technológiai berendezés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Tapasztalt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projektmérnökök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személyzet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létesítési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előírások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betartása</a:t>
            </a:r>
            <a:endParaRPr lang="de-DE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27D12-3561-1D34-52DF-110D84CB2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12</a:t>
            </a:fld>
            <a:endParaRPr lang="en-AU" altLang="en-US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67F9A690-6750-9FFC-A2D0-0B0A600EA6CE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 - Minőség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D:\PHOTOSCA\ACSA02.bmp">
            <a:extLst>
              <a:ext uri="{FF2B5EF4-FFF2-40B4-BE49-F238E27FC236}">
                <a16:creationId xmlns:a16="http://schemas.microsoft.com/office/drawing/2014/main" id="{1F0EDC14-21E5-71D8-6009-B0E5528121C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email">
            <a:lum bright="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025" y="1870938"/>
            <a:ext cx="3240000" cy="212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45EE2-8263-9100-8255-34F418FF2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0542"/>
            <a:ext cx="7489825" cy="4515721"/>
          </a:xfrm>
        </p:spPr>
        <p:txBody>
          <a:bodyPr/>
          <a:lstStyle/>
          <a:p>
            <a:pPr marL="263525" lvl="1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Ezért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NordiTube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olyan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hosszú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távú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partnerekkel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dolgozik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együtt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mint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Agriapipe Kft.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itt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Magyarországon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lvl="1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partnerek előnye: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Folyamatos fejlesztés,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Tapasztalatmegosztás,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visszajelzések megosztása lehetővé teszi számunkra, hogy javítsuk termékeinket,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Stabil és bizalmi együttműködés és nem csak "vásárlói" magatartás.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B8E12-8BE3-97DF-0B85-E59B764EE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13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8ED8E916-9872-6C6D-C90E-FBA2ED68F618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 - Minőség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90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DBC3A9-0E19-AA72-3F31-3F555DC0F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01212"/>
            <a:ext cx="7489825" cy="5051393"/>
          </a:xfrm>
        </p:spPr>
        <p:txBody>
          <a:bodyPr/>
          <a:lstStyle/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Agriapipe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Kft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egyik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legrégebbi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leghosszabb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ideje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fennálló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partnerünk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: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több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mint 30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éves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kapcsolat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Európa-szerte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segített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nekünk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projektekben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például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Franciaországban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2023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-ban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Tapasztalat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minden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alkalmazási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területen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technológiában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966470" lvl="3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CIPP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966470" lvl="3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Spiráltekercselés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966470" lvl="3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Close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Fit</a:t>
            </a:r>
          </a:p>
          <a:p>
            <a:pPr marL="966470" lvl="3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Gravitációs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nyomócsövek</a:t>
            </a:r>
            <a:endParaRPr lang="en-US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3FD88-AFBC-00EF-5F1B-CF94323F6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14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BBE0109E-2655-4FA9-C61E-44E7A1A8F082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 - Minőség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5" descr="Men standing next to a large pipe&#10;&#10;Description automatically generated">
            <a:extLst>
              <a:ext uri="{FF2B5EF4-FFF2-40B4-BE49-F238E27FC236}">
                <a16:creationId xmlns:a16="http://schemas.microsoft.com/office/drawing/2014/main" id="{FAB62E22-701F-18CF-D34D-8BD046F85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76" t="16976" r="12097"/>
          <a:stretch/>
        </p:blipFill>
        <p:spPr>
          <a:xfrm>
            <a:off x="7372425" y="4448840"/>
            <a:ext cx="1301600" cy="1800000"/>
          </a:xfrm>
          <a:prstGeom prst="rect">
            <a:avLst/>
          </a:prstGeom>
        </p:spPr>
      </p:pic>
      <p:pic>
        <p:nvPicPr>
          <p:cNvPr id="8" name="Picture 7" descr="A group of construction workers working on a pipe&#10;&#10;Description automatically generated">
            <a:extLst>
              <a:ext uri="{FF2B5EF4-FFF2-40B4-BE49-F238E27FC236}">
                <a16:creationId xmlns:a16="http://schemas.microsoft.com/office/drawing/2014/main" id="{42AA8B35-A6D9-0B3A-1D76-5F20E352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48" t="6669" r="20036" b="903"/>
          <a:stretch/>
        </p:blipFill>
        <p:spPr>
          <a:xfrm>
            <a:off x="5800892" y="3626908"/>
            <a:ext cx="128085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dirty="0">
                <a:ea typeface="ＭＳ Ｐゴシック" panose="020B0600070205080204" pitchFamily="34" charset="-128"/>
              </a:rPr>
              <a:t>Agriapipe - </a:t>
            </a:r>
            <a:r>
              <a:rPr lang="hu-HU" altLang="de-DE" b="1" dirty="0">
                <a:ea typeface="ＭＳ Ｐゴシック" panose="020B0600070205080204" pitchFamily="34" charset="-128"/>
              </a:rPr>
              <a:t>ESETTANULMÁNYOK</a:t>
            </a:r>
            <a:endParaRPr lang="en-GB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750" y="888231"/>
            <a:ext cx="2760663" cy="13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2000" dirty="0">
                <a:solidFill>
                  <a:srgbClr val="0B3E61"/>
                </a:solidFill>
                <a:latin typeface="+mn-lt"/>
              </a:rPr>
              <a:t>Jekatyerinburg, Oroszország</a:t>
            </a:r>
            <a:endParaRPr lang="en-US" sz="2000" dirty="0">
              <a:solidFill>
                <a:srgbClr val="0B3E61"/>
              </a:solidFill>
              <a:latin typeface="+mn-lt"/>
            </a:endParaRPr>
          </a:p>
          <a:p>
            <a:pPr>
              <a:defRPr/>
            </a:pPr>
            <a:endParaRPr lang="en-US" sz="1100" dirty="0">
              <a:solidFill>
                <a:srgbClr val="645A50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Átmérő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:	800-1200 mm 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Hossz: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	40 km 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92609" y="1042194"/>
            <a:ext cx="2760662" cy="100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B3E61"/>
                </a:solidFill>
                <a:latin typeface="+mn-lt"/>
              </a:rPr>
              <a:t>Csepel</a:t>
            </a:r>
            <a:r>
              <a:rPr lang="en-US" sz="2000" dirty="0">
                <a:solidFill>
                  <a:srgbClr val="0B3E61"/>
                </a:solidFill>
                <a:latin typeface="+mn-lt"/>
              </a:rPr>
              <a:t>, </a:t>
            </a:r>
            <a:r>
              <a:rPr lang="hu-HU" sz="2000" dirty="0">
                <a:solidFill>
                  <a:srgbClr val="0B3E61"/>
                </a:solidFill>
                <a:latin typeface="+mn-lt"/>
              </a:rPr>
              <a:t>Magyarország</a:t>
            </a:r>
            <a:endParaRPr lang="en-US" sz="2000" dirty="0">
              <a:solidFill>
                <a:srgbClr val="0B3E61"/>
              </a:solidFill>
              <a:latin typeface="+mn-lt"/>
            </a:endParaRPr>
          </a:p>
          <a:p>
            <a:pPr>
              <a:defRPr/>
            </a:pPr>
            <a:endParaRPr lang="en-US" sz="1100" dirty="0">
              <a:solidFill>
                <a:srgbClr val="645A50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Átmérő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: 	1000mm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Hossz: 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	200 m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331947" y="1106440"/>
            <a:ext cx="2760662" cy="100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B3E61"/>
                </a:solidFill>
                <a:latin typeface="+mn-lt"/>
              </a:rPr>
              <a:t>TVK, </a:t>
            </a:r>
            <a:r>
              <a:rPr lang="hu-HU" sz="2000" dirty="0">
                <a:solidFill>
                  <a:srgbClr val="0B3E61"/>
                </a:solidFill>
                <a:latin typeface="+mn-lt"/>
              </a:rPr>
              <a:t>Magyarország</a:t>
            </a:r>
            <a:endParaRPr lang="en-US" sz="2000" dirty="0">
              <a:solidFill>
                <a:srgbClr val="0B3E61"/>
              </a:solidFill>
              <a:latin typeface="+mn-lt"/>
            </a:endParaRPr>
          </a:p>
          <a:p>
            <a:pPr>
              <a:defRPr/>
            </a:pPr>
            <a:endParaRPr lang="en-US" sz="1100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Átmérő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: 	500 mm 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  <a:p>
            <a:pPr>
              <a:defRPr/>
            </a:pPr>
            <a:r>
              <a:rPr lang="hu-HU" sz="1400" dirty="0">
                <a:solidFill>
                  <a:srgbClr val="063C62"/>
                </a:solidFill>
                <a:latin typeface="+mn-lt"/>
              </a:rPr>
              <a:t>Hossz:</a:t>
            </a:r>
            <a:r>
              <a:rPr lang="en-US" sz="1400" dirty="0">
                <a:solidFill>
                  <a:srgbClr val="063C62"/>
                </a:solidFill>
                <a:latin typeface="+mn-lt"/>
              </a:rPr>
              <a:t>	2500 m </a:t>
            </a:r>
            <a:endParaRPr lang="en-US" sz="1100" dirty="0">
              <a:solidFill>
                <a:srgbClr val="063C62"/>
              </a:solidFill>
              <a:latin typeface="+mn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904A-DC11-492B-A3CB-507B7D87F133}" type="slidenum">
              <a:rPr lang="en-AU" altLang="en-US" smtClean="0"/>
              <a:pPr/>
              <a:t>15</a:t>
            </a:fld>
            <a:endParaRPr lang="en-AU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063" y="2289175"/>
            <a:ext cx="2368550" cy="1620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063" y="4038505"/>
            <a:ext cx="2368550" cy="1627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85" y="2295526"/>
            <a:ext cx="2433429" cy="161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85" y="4038504"/>
            <a:ext cx="2433429" cy="1627283"/>
          </a:xfrm>
          <a:prstGeom prst="rect">
            <a:avLst/>
          </a:prstGeom>
        </p:spPr>
      </p:pic>
      <p:pic>
        <p:nvPicPr>
          <p:cNvPr id="12" name="Picture 11" descr="A group of people in hard hats and yellow vests standing next to a tent&#10;&#10;Description automatically generated">
            <a:extLst>
              <a:ext uri="{FF2B5EF4-FFF2-40B4-BE49-F238E27FC236}">
                <a16:creationId xmlns:a16="http://schemas.microsoft.com/office/drawing/2014/main" id="{A3BB114A-0AD5-635F-B7D3-9160BF7C8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137" y="4038504"/>
            <a:ext cx="2160000" cy="1620000"/>
          </a:xfrm>
          <a:prstGeom prst="rect">
            <a:avLst/>
          </a:prstGeom>
        </p:spPr>
      </p:pic>
      <p:pic>
        <p:nvPicPr>
          <p:cNvPr id="15" name="Picture 14" descr="A person in a yellow jacket&#10;&#10;Description automatically generated">
            <a:extLst>
              <a:ext uri="{FF2B5EF4-FFF2-40B4-BE49-F238E27FC236}">
                <a16:creationId xmlns:a16="http://schemas.microsoft.com/office/drawing/2014/main" id="{71D50C06-E4BE-F040-EC9C-C9897139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062" y="2295526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645EE2-8263-9100-8255-34F418FF2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50184"/>
            <a:ext cx="7489825" cy="4806080"/>
          </a:xfrm>
        </p:spPr>
        <p:txBody>
          <a:bodyPr/>
          <a:lstStyle/>
          <a:p>
            <a:pPr marL="263525" lvl="1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meglévő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rendszerek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fejlesztése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Nagyobb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hatékonyság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Kevesebb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erőforrás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költség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Javított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mechanikai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tulajdonságok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Iránytörések </a:t>
            </a:r>
            <a:r>
              <a:rPr lang="hu-HU" sz="1800">
                <a:solidFill>
                  <a:srgbClr val="063C62"/>
                </a:solidFill>
                <a:ea typeface="ＭＳ Ｐゴシック" panose="020B0600070205080204" pitchFamily="34" charset="-128"/>
              </a:rPr>
              <a:t>bélelésének fejlesztése</a:t>
            </a:r>
            <a:endParaRPr lang="de-DE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lvl="1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NORDIFLOW HT</a:t>
            </a:r>
          </a:p>
          <a:p>
            <a:pPr marL="574675" lvl="2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Teljes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szerkezeti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bél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elé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s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magas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hőmérséklethez</a:t>
            </a:r>
            <a:endParaRPr lang="de-DE" sz="16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endParaRPr lang="de-DE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B8E12-8BE3-97DF-0B85-E59B764EE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16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8ED8E916-9872-6C6D-C90E-FBA2ED68F618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Következő generáció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41BE05-71AE-4F00-CC10-20ADAD325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01"/>
          <a:stretch/>
        </p:blipFill>
        <p:spPr>
          <a:xfrm>
            <a:off x="6466114" y="4683930"/>
            <a:ext cx="2401645" cy="13238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C4FF04-4AEA-473A-0B76-84DFF19E06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456" y="1253815"/>
            <a:ext cx="3352800" cy="22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51200" y="-1"/>
            <a:ext cx="5892800" cy="2038437"/>
          </a:xfrm>
          <a:prstGeom prst="rect">
            <a:avLst/>
          </a:prstGeom>
          <a:solidFill>
            <a:srgbClr val="063C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3880984" y="771101"/>
            <a:ext cx="446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  <a:latin typeface="HandelSansEFOP-Light" panose="02000000000000000000" pitchFamily="50" charset="0"/>
              </a:rPr>
              <a:t>NORDITUBE TECHNOLOGIES</a:t>
            </a:r>
          </a:p>
        </p:txBody>
      </p:sp>
      <p:cxnSp>
        <p:nvCxnSpPr>
          <p:cNvPr id="14" name="Gerader Verbinder 13"/>
          <p:cNvCxnSpPr/>
          <p:nvPr/>
        </p:nvCxnSpPr>
        <p:spPr>
          <a:xfrm>
            <a:off x="3987345" y="1232766"/>
            <a:ext cx="40386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880984" y="1224491"/>
            <a:ext cx="4459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>
                <a:solidFill>
                  <a:schemeClr val="bg1"/>
                </a:solidFill>
                <a:latin typeface="DINOT-Light" panose="02000504040000020003" pitchFamily="50" charset="0"/>
              </a:rPr>
              <a:t>PIPE REHABILITATION – DIGGING WAS YESTERDAY</a:t>
            </a:r>
          </a:p>
        </p:txBody>
      </p:sp>
      <p:sp>
        <p:nvSpPr>
          <p:cNvPr id="19" name="Rechteck 18"/>
          <p:cNvSpPr/>
          <p:nvPr/>
        </p:nvSpPr>
        <p:spPr>
          <a:xfrm>
            <a:off x="426720" y="6146800"/>
            <a:ext cx="2712720" cy="589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83" y="5012903"/>
            <a:ext cx="2474011" cy="45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218983" y="5468028"/>
            <a:ext cx="2474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rgbClr val="063C62"/>
                </a:solidFill>
                <a:latin typeface="HandelSansEFOP-Light" panose="02000000000000000000" pitchFamily="50" charset="0"/>
              </a:rPr>
              <a:t>PROVIDING SOLUTIONS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>
          <a:xfrm>
            <a:off x="8709025" y="6580188"/>
            <a:ext cx="39528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9061672B-3EED-480D-A01B-03A8874AB7CE}" type="slidenum">
              <a:rPr lang="en-AU" altLang="en-US" smtClean="0"/>
              <a:pPr/>
              <a:t>17</a:t>
            </a:fld>
            <a:endParaRPr lang="en-AU" alt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4"/>
          <a:stretch/>
        </p:blipFill>
        <p:spPr>
          <a:xfrm>
            <a:off x="3251200" y="2003868"/>
            <a:ext cx="5892800" cy="4811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6A2477-75B8-5E04-E07F-842689865D19}"/>
              </a:ext>
            </a:extLst>
          </p:cNvPr>
          <p:cNvSpPr txBox="1"/>
          <p:nvPr/>
        </p:nvSpPr>
        <p:spPr>
          <a:xfrm>
            <a:off x="426720" y="1532268"/>
            <a:ext cx="235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rgbClr val="063C62"/>
                </a:solidFill>
                <a:latin typeface="+mn-lt"/>
              </a:rPr>
              <a:t>Thank</a:t>
            </a:r>
            <a:r>
              <a:rPr lang="de-DE" sz="3200" b="1" dirty="0">
                <a:solidFill>
                  <a:srgbClr val="063C62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063C62"/>
                </a:solidFill>
                <a:latin typeface="+mn-lt"/>
              </a:rPr>
              <a:t>you</a:t>
            </a:r>
            <a:endParaRPr lang="en-US" sz="3200" b="1" dirty="0">
              <a:solidFill>
                <a:srgbClr val="063C6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63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9749" y="1426035"/>
            <a:ext cx="4726403" cy="470965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tabLst>
                <a:tab pos="1260475" algn="l"/>
              </a:tabLst>
              <a:defRPr/>
            </a:pP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SZÉKHELY</a:t>
            </a:r>
            <a:r>
              <a:rPr lang="de-AT" sz="1800" dirty="0">
                <a:solidFill>
                  <a:srgbClr val="063C62"/>
                </a:solidFill>
                <a:ea typeface="Cambria"/>
                <a:cs typeface="Times New Roman"/>
              </a:rPr>
              <a:t>: </a:t>
            </a:r>
            <a:r>
              <a:rPr lang="de-AT" sz="1800" dirty="0" err="1">
                <a:solidFill>
                  <a:srgbClr val="063C62"/>
                </a:solidFill>
                <a:ea typeface="Cambria"/>
                <a:cs typeface="Times New Roman"/>
              </a:rPr>
              <a:t>Liège</a:t>
            </a:r>
            <a:r>
              <a:rPr lang="de-AT" sz="1800" dirty="0">
                <a:solidFill>
                  <a:srgbClr val="063C62"/>
                </a:solidFill>
                <a:ea typeface="Cambria"/>
                <a:cs typeface="Times New Roman"/>
              </a:rPr>
              <a:t>, </a:t>
            </a:r>
            <a:r>
              <a:rPr lang="de-AT" sz="1800" dirty="0" err="1">
                <a:solidFill>
                  <a:srgbClr val="063C62"/>
                </a:solidFill>
                <a:ea typeface="Cambria"/>
                <a:cs typeface="Times New Roman"/>
              </a:rPr>
              <a:t>Belgium</a:t>
            </a:r>
            <a:endParaRPr lang="de-AT" sz="1800" dirty="0">
              <a:solidFill>
                <a:srgbClr val="063C62"/>
              </a:solidFill>
              <a:ea typeface="Cambria"/>
              <a:cs typeface="Times New Roman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tabLst>
                <a:tab pos="1260475" algn="l"/>
              </a:tabLst>
              <a:defRPr/>
            </a:pPr>
            <a:r>
              <a:rPr lang="de-AT" sz="1800" dirty="0">
                <a:solidFill>
                  <a:srgbClr val="063C62"/>
                </a:solidFill>
                <a:ea typeface="Cambria"/>
                <a:cs typeface="Times New Roman"/>
              </a:rPr>
              <a:t>NordiTube </a:t>
            </a: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több, mint 35 éve </a:t>
            </a: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foglalkozik </a:t>
            </a: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helyszínen kikeményedő béleléscsövek (CIPP) gyártásával</a:t>
            </a:r>
            <a:endParaRPr lang="de-AT" sz="1800" b="1" dirty="0">
              <a:solidFill>
                <a:srgbClr val="063C62"/>
              </a:solidFill>
              <a:ea typeface="Cambria"/>
              <a:cs typeface="Times New Roman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tabLst>
                <a:tab pos="1260475" algn="l"/>
              </a:tabLst>
              <a:defRPr/>
            </a:pP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A </a:t>
            </a:r>
            <a:r>
              <a:rPr lang="de-AT" sz="1800" dirty="0" err="1">
                <a:solidFill>
                  <a:srgbClr val="063C62"/>
                </a:solidFill>
                <a:ea typeface="Cambria"/>
                <a:cs typeface="Times New Roman"/>
              </a:rPr>
              <a:t>Norditube</a:t>
            </a: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 </a:t>
            </a: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közvetlenül nyomóvezetékek rehabilitációjával kezdte </a:t>
            </a: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a gravitációs alkalmazások előtt -  </a:t>
            </a:r>
            <a:r>
              <a:rPr lang="de-AT" sz="1800" b="1" dirty="0">
                <a:solidFill>
                  <a:srgbClr val="063C62"/>
                </a:solidFill>
                <a:ea typeface="Cambria"/>
                <a:cs typeface="Times New Roman"/>
              </a:rPr>
              <a:t> </a:t>
            </a: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Innovatív</a:t>
            </a:r>
            <a:r>
              <a:rPr lang="de-AT" sz="1800" b="1" dirty="0">
                <a:solidFill>
                  <a:srgbClr val="063C62"/>
                </a:solidFill>
                <a:ea typeface="Cambria"/>
                <a:cs typeface="Times New Roman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tabLst>
                <a:tab pos="1260475" algn="l"/>
              </a:tabLst>
              <a:defRPr/>
            </a:pP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Az </a:t>
            </a:r>
            <a:r>
              <a:rPr lang="de-AT" sz="1800" b="1" dirty="0">
                <a:solidFill>
                  <a:srgbClr val="063C62"/>
                </a:solidFill>
                <a:ea typeface="Cambria"/>
                <a:cs typeface="Times New Roman"/>
              </a:rPr>
              <a:t>5 ELEM</a:t>
            </a:r>
            <a:r>
              <a:rPr lang="de-AT" sz="1800" dirty="0">
                <a:solidFill>
                  <a:srgbClr val="063C62"/>
                </a:solidFill>
                <a:ea typeface="Cambria"/>
                <a:cs typeface="Times New Roman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– </a:t>
            </a:r>
            <a:r>
              <a:rPr lang="hu-HU" sz="1800" b="1" dirty="0">
                <a:solidFill>
                  <a:srgbClr val="063C62"/>
                </a:solidFill>
                <a:ea typeface="Cambria"/>
                <a:cs typeface="Times New Roman"/>
              </a:rPr>
              <a:t>mint globális kereskedelmi vállalat és tömlő gyártóhely</a:t>
            </a:r>
            <a:r>
              <a:rPr lang="hu-HU" sz="1800" dirty="0">
                <a:solidFill>
                  <a:srgbClr val="063C62"/>
                </a:solidFill>
                <a:ea typeface="Cambria"/>
                <a:cs typeface="Times New Roman"/>
              </a:rPr>
              <a:t>– által támogatva</a:t>
            </a:r>
            <a:endParaRPr lang="de-AT" sz="1800" b="1" dirty="0">
              <a:solidFill>
                <a:srgbClr val="063C62"/>
              </a:solidFill>
              <a:ea typeface="Cambria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tabLst>
                <a:tab pos="1260475" algn="l"/>
              </a:tabLst>
              <a:defRPr/>
            </a:pPr>
            <a:endParaRPr lang="de-AT" sz="1600" dirty="0">
              <a:solidFill>
                <a:srgbClr val="063C62"/>
              </a:solidFill>
              <a:ea typeface="Cambria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1260475" algn="l"/>
              </a:tabLst>
              <a:defRPr/>
            </a:pPr>
            <a:endParaRPr lang="de-AT" sz="1600" dirty="0">
              <a:solidFill>
                <a:srgbClr val="063C62"/>
              </a:solidFill>
              <a:ea typeface="Cambria"/>
              <a:cs typeface="Times New Roman"/>
            </a:endParaRPr>
          </a:p>
        </p:txBody>
      </p:sp>
      <p:sp>
        <p:nvSpPr>
          <p:cNvPr id="18435" name="Titel 2"/>
          <p:cNvSpPr>
            <a:spLocks noGrp="1"/>
          </p:cNvSpPr>
          <p:nvPr>
            <p:ph type="title"/>
          </p:nvPr>
        </p:nvSpPr>
        <p:spPr>
          <a:xfrm>
            <a:off x="539750" y="511175"/>
            <a:ext cx="7489825" cy="476250"/>
          </a:xfrm>
        </p:spPr>
        <p:txBody>
          <a:bodyPr/>
          <a:lstStyle/>
          <a:p>
            <a:pPr>
              <a:defRPr/>
            </a:pPr>
            <a:r>
              <a:rPr lang="en-GB" altLang="de-DE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NordiTube</a:t>
            </a:r>
            <a:r>
              <a:rPr lang="en-GB" altLang="de-DE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Technologies SE</a:t>
            </a: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AFBFC5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0B70F61-039D-4D81-B390-FD1B2B385BF5}"/>
              </a:ext>
            </a:extLst>
          </p:cNvPr>
          <p:cNvGrpSpPr/>
          <p:nvPr/>
        </p:nvGrpSpPr>
        <p:grpSpPr>
          <a:xfrm>
            <a:off x="5084724" y="957084"/>
            <a:ext cx="3940198" cy="914860"/>
            <a:chOff x="4632960" y="4278470"/>
            <a:chExt cx="3940198" cy="914860"/>
          </a:xfrm>
        </p:grpSpPr>
        <p:sp>
          <p:nvSpPr>
            <p:cNvPr id="8" name="Nach oben gekrümmtes Band 235">
              <a:extLst>
                <a:ext uri="{FF2B5EF4-FFF2-40B4-BE49-F238E27FC236}">
                  <a16:creationId xmlns:a16="http://schemas.microsoft.com/office/drawing/2014/main" id="{B9D411EA-FCBB-42E6-9214-93D4BD7D01DE}"/>
                </a:ext>
              </a:extLst>
            </p:cNvPr>
            <p:cNvSpPr/>
            <p:nvPr/>
          </p:nvSpPr>
          <p:spPr>
            <a:xfrm>
              <a:off x="4632960" y="4278470"/>
              <a:ext cx="3940198" cy="914860"/>
            </a:xfrm>
            <a:prstGeom prst="ellipseRibbon2">
              <a:avLst/>
            </a:pr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2"/>
                </a:gs>
              </a:gsLst>
              <a:path path="circle">
                <a:fillToRect l="50000" t="-80000" r="50000" b="180000"/>
              </a:path>
            </a:gradFill>
            <a:ln w="12700">
              <a:solidFill>
                <a:srgbClr val="0B3E6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348E912-5F5B-4E0D-A8B7-F52123AE7524}"/>
                </a:ext>
              </a:extLst>
            </p:cNvPr>
            <p:cNvSpPr/>
            <p:nvPr/>
          </p:nvSpPr>
          <p:spPr>
            <a:xfrm>
              <a:off x="5801264" y="4461809"/>
              <a:ext cx="1682262" cy="4014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anUp">
                <a:avLst/>
              </a:prstTxWarp>
              <a:spAutoFit/>
            </a:bodyPr>
            <a:lstStyle/>
            <a:p>
              <a:pPr algn="ctr"/>
              <a:r>
                <a:rPr lang="de-DE" sz="5400" b="0" cap="none" spc="0" dirty="0">
                  <a:ln w="0"/>
                  <a:solidFill>
                    <a:srgbClr val="0B3E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INOT-Black" panose="02000503030000020004" pitchFamily="50" charset="0"/>
                </a:rPr>
                <a:t>1987</a:t>
              </a:r>
              <a:r>
                <a:rPr lang="hu-HU" sz="5400" b="0" cap="none" spc="0" dirty="0">
                  <a:ln w="0"/>
                  <a:solidFill>
                    <a:srgbClr val="0B3E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INOT-Black" panose="02000503030000020004" pitchFamily="50" charset="0"/>
                </a:rPr>
                <a:t> ÓTA</a:t>
              </a:r>
              <a:endParaRPr lang="de-DE" sz="5400" b="0" cap="none" spc="0" dirty="0">
                <a:ln w="0"/>
                <a:solidFill>
                  <a:srgbClr val="0B3E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INOT-Black" panose="02000503030000020004" pitchFamily="50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1A6A6A89-81A1-461E-B9FC-D3B4DD3F99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153" y="2326382"/>
            <a:ext cx="3838160" cy="2250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48DB5-568A-464B-A605-05A015DB8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63" y="4657459"/>
            <a:ext cx="3112359" cy="21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Inhaltsplatzhalter 1"/>
          <p:cNvSpPr>
            <a:spLocks noGrp="1"/>
          </p:cNvSpPr>
          <p:nvPr>
            <p:ph idx="1"/>
          </p:nvPr>
        </p:nvSpPr>
        <p:spPr>
          <a:xfrm>
            <a:off x="533400" y="924432"/>
            <a:ext cx="7489825" cy="4114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  <a:defRPr/>
            </a:pPr>
            <a:r>
              <a:rPr lang="en-AU" altLang="de-DE" sz="1800" b="1" dirty="0">
                <a:ea typeface="ＭＳ Ｐゴシック" panose="020B0600070205080204" pitchFamily="34" charset="-128"/>
              </a:rPr>
              <a:t>NORDITUBE </a:t>
            </a:r>
            <a:r>
              <a:rPr lang="hu-HU" altLang="de-DE" sz="1800" b="1" dirty="0">
                <a:ea typeface="ＭＳ Ｐゴシック" panose="020B0600070205080204" pitchFamily="34" charset="-128"/>
              </a:rPr>
              <a:t>KÍNÁLATA</a:t>
            </a:r>
            <a:r>
              <a:rPr lang="en-AU" altLang="de-DE" sz="1800" b="1" dirty="0">
                <a:ea typeface="ＭＳ Ｐゴシック" panose="020B0600070205080204" pitchFamily="34" charset="-128"/>
              </a:rPr>
              <a:t>: </a:t>
            </a:r>
            <a:br>
              <a:rPr lang="en-AU" altLang="de-DE" sz="1800" b="1" dirty="0">
                <a:ea typeface="ＭＳ Ｐゴシック" panose="020B0600070205080204" pitchFamily="34" charset="-128"/>
              </a:rPr>
            </a:br>
            <a:r>
              <a:rPr lang="hu-HU" altLang="de-DE" sz="1800" b="1" dirty="0">
                <a:ea typeface="ＭＳ Ｐゴシック" panose="020B0600070205080204" pitchFamily="34" charset="-128"/>
              </a:rPr>
              <a:t>Feltárás nélküli csőfelújító rendszerek</a:t>
            </a:r>
            <a:br>
              <a:rPr lang="en-AU" altLang="de-DE" sz="1800" b="1" dirty="0">
                <a:ea typeface="ＭＳ Ｐゴシック" panose="020B0600070205080204" pitchFamily="34" charset="-128"/>
              </a:rPr>
            </a:br>
            <a:r>
              <a:rPr lang="hu-HU" altLang="de-DE" sz="1800" b="1" dirty="0">
                <a:ea typeface="ＭＳ Ｐゴシック" panose="020B0600070205080204" pitchFamily="34" charset="-128"/>
              </a:rPr>
              <a:t>Minden típusú csővezeték rendszerhez</a:t>
            </a:r>
            <a:r>
              <a:rPr lang="en-AU" altLang="de-DE" sz="1800" b="1" dirty="0">
                <a:ea typeface="ＭＳ Ｐゴシック" panose="020B0600070205080204" pitchFamily="34" charset="-128"/>
              </a:rPr>
              <a:t>:</a:t>
            </a: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hu-HU" altLang="de-DE" sz="1800" dirty="0">
                <a:ea typeface="ＭＳ Ｐゴシック" panose="020B0600070205080204" pitchFamily="34" charset="-128"/>
              </a:rPr>
              <a:t>Víz</a:t>
            </a:r>
            <a:endParaRPr lang="en-A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en-AU" altLang="de-DE" sz="1800" dirty="0">
                <a:ea typeface="ＭＳ Ｐゴシック" panose="020B0600070205080204" pitchFamily="34" charset="-128"/>
              </a:rPr>
              <a:t>G</a:t>
            </a:r>
            <a:r>
              <a:rPr lang="hu-HU" altLang="de-DE" sz="1800" dirty="0" err="1">
                <a:ea typeface="ＭＳ Ｐゴシック" panose="020B0600070205080204" pitchFamily="34" charset="-128"/>
              </a:rPr>
              <a:t>áz</a:t>
            </a:r>
            <a:endParaRPr lang="en-A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en-AU" altLang="de-DE" sz="1800" dirty="0" err="1">
                <a:ea typeface="ＭＳ Ｐゴシック" panose="020B0600070205080204" pitchFamily="34" charset="-128"/>
              </a:rPr>
              <a:t>Olaj</a:t>
            </a:r>
            <a:r>
              <a:rPr lang="en-AU" altLang="de-DE" sz="1800" dirty="0">
                <a:ea typeface="ＭＳ Ｐゴシック" panose="020B0600070205080204" pitchFamily="34" charset="-128"/>
              </a:rPr>
              <a:t>-/</a:t>
            </a:r>
            <a:r>
              <a:rPr lang="en-AU" altLang="de-DE" sz="1800" dirty="0" err="1">
                <a:ea typeface="ＭＳ Ｐゴシック" panose="020B0600070205080204" pitchFamily="34" charset="-128"/>
              </a:rPr>
              <a:t>szénhidrogén</a:t>
            </a:r>
            <a:endParaRPr lang="hu-H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hu-HU" altLang="de-DE" sz="1800" dirty="0">
                <a:ea typeface="ＭＳ Ｐゴシック" panose="020B0600070205080204" pitchFamily="34" charset="-128"/>
              </a:rPr>
              <a:t>Ipari</a:t>
            </a:r>
            <a:endParaRPr lang="en-A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hu-HU" altLang="de-DE" sz="1800" dirty="0">
                <a:ea typeface="ＭＳ Ｐゴシック" panose="020B0600070205080204" pitchFamily="34" charset="-128"/>
              </a:rPr>
              <a:t>Magas hőmérsékletű</a:t>
            </a:r>
            <a:endParaRPr lang="en-A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hu-HU" altLang="de-DE" sz="1800" dirty="0">
                <a:ea typeface="ＭＳ Ｐゴシック" panose="020B0600070205080204" pitchFamily="34" charset="-128"/>
              </a:rPr>
              <a:t>Személyre szabott megoldások</a:t>
            </a:r>
            <a:endParaRPr lang="en-AU" altLang="de-DE" sz="1800" dirty="0">
              <a:ea typeface="ＭＳ Ｐゴシック" panose="020B0600070205080204" pitchFamily="34" charset="-128"/>
            </a:endParaRPr>
          </a:p>
          <a:p>
            <a:pPr marL="360363" indent="-190500" eaLnBrk="1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endParaRPr lang="de-AT" altLang="de-DE" sz="16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1443" name="Titel 2"/>
          <p:cNvSpPr>
            <a:spLocks noGrp="1"/>
          </p:cNvSpPr>
          <p:nvPr>
            <p:ph type="title" idx="4294967295"/>
          </p:nvPr>
        </p:nvSpPr>
        <p:spPr>
          <a:xfrm>
            <a:off x="539750" y="312738"/>
            <a:ext cx="7489825" cy="47625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srgbClr val="0B3E61"/>
                </a:solidFill>
                <a:effectLst/>
                <a:latin typeface="+mj-lt"/>
                <a:ea typeface="ＭＳ Ｐゴシック" charset="-128"/>
                <a:cs typeface="ＭＳ Ｐゴシック" pitchFamily="-65" charset="-128"/>
              </a:rPr>
              <a:t>RENDSZEREINK FELHASZNÁLÁSI TERÜLETEI</a:t>
            </a:r>
            <a:endParaRPr lang="de-AT" dirty="0">
              <a:effectLst/>
            </a:endParaRPr>
          </a:p>
        </p:txBody>
      </p:sp>
      <p:pic>
        <p:nvPicPr>
          <p:cNvPr id="61448" name="Picture 10" descr="G:\Dokument\WERBUNG\_VORTRAG\Vorlagen\IMG_6007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363" y="1211263"/>
            <a:ext cx="35798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028" descr="C:\Dokumente und Einstellungen\ebr\Desktop\DSCN10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363" y="3598863"/>
            <a:ext cx="35798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678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 bwMode="auto">
          <a:xfrm>
            <a:off x="8709025" y="6580188"/>
            <a:ext cx="39528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9061672B-3EED-480D-A01B-03A8874AB7CE}" type="slidenum">
              <a:rPr lang="en-AU" altLang="en-US" smtClean="0"/>
              <a:pPr/>
              <a:t>4</a:t>
            </a:fld>
            <a:endParaRPr lang="en-AU" altLang="en-US"/>
          </a:p>
        </p:txBody>
      </p:sp>
      <p:pic>
        <p:nvPicPr>
          <p:cNvPr id="313" name="Grafik 312">
            <a:extLst>
              <a:ext uri="{FF2B5EF4-FFF2-40B4-BE49-F238E27FC236}">
                <a16:creationId xmlns:a16="http://schemas.microsoft.com/office/drawing/2014/main" id="{64BB689C-0836-491F-8889-2824832A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2" y="6043115"/>
            <a:ext cx="3427107" cy="630737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1882E5F-D619-47AA-8AB0-083788BA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12738"/>
            <a:ext cx="8480640" cy="47625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srgbClr val="0B3E61"/>
                </a:solidFill>
                <a:effectLst/>
                <a:latin typeface="+mj-lt"/>
                <a:ea typeface="ＭＳ Ｐゴシック" charset="-128"/>
                <a:cs typeface="ＭＳ Ｐゴシック" pitchFamily="-65" charset="-128"/>
              </a:rPr>
              <a:t>A </a:t>
            </a:r>
            <a:r>
              <a:rPr lang="en-GB" sz="2400" b="1" dirty="0">
                <a:solidFill>
                  <a:srgbClr val="0B3E61"/>
                </a:solidFill>
                <a:effectLst/>
                <a:latin typeface="+mj-lt"/>
                <a:ea typeface="ＭＳ Ｐゴシック" charset="-128"/>
                <a:cs typeface="ＭＳ Ｐゴシック" pitchFamily="-65" charset="-128"/>
              </a:rPr>
              <a:t>NORDITUBE PARTNER</a:t>
            </a:r>
            <a:r>
              <a:rPr lang="hu-HU" sz="2400" b="1" dirty="0">
                <a:solidFill>
                  <a:srgbClr val="0B3E61"/>
                </a:solidFill>
                <a:effectLst/>
                <a:latin typeface="+mj-lt"/>
                <a:ea typeface="ＭＳ Ｐゴシック" charset="-128"/>
                <a:cs typeface="ＭＳ Ｐゴシック" pitchFamily="-65" charset="-128"/>
              </a:rPr>
              <a:t>EK HÁLÓZATA</a:t>
            </a:r>
            <a:endParaRPr lang="de-AT" dirty="0">
              <a:effectLst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912C95-1BB6-4846-A095-3FA0C837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449"/>
            <a:ext cx="9143999" cy="51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2"/>
          <p:cNvSpPr>
            <a:spLocks noGrp="1"/>
          </p:cNvSpPr>
          <p:nvPr>
            <p:ph type="title" idx="4294967295"/>
          </p:nvPr>
        </p:nvSpPr>
        <p:spPr>
          <a:xfrm>
            <a:off x="539750" y="312738"/>
            <a:ext cx="7489825" cy="476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hu-HU" altLang="de-DE" b="1" kern="1200" dirty="0">
                <a:ea typeface="ＭＳ Ｐゴシック" panose="020B0600070205080204" pitchFamily="34" charset="-128"/>
              </a:rPr>
              <a:t>CSŐHÁLÓZATOK KARBANTARTÁSA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539750" y="1263668"/>
            <a:ext cx="5867401" cy="513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0813" indent="-150813" algn="l" rtl="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9913" indent="-2222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881063" indent="-1428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2731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1660525" indent="-1968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1177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5749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30321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4893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karbantartás egy módja annak, hogy </a:t>
            </a:r>
            <a:r>
              <a:rPr lang="hu-HU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csőhálózatot </a:t>
            </a:r>
            <a:r>
              <a:rPr lang="hu-HU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rendszeres kisebb javítási műveletekkel a </a:t>
            </a:r>
            <a:r>
              <a:rPr lang="hu-HU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megfelelő szinten tartsuk</a:t>
            </a:r>
            <a:r>
              <a:rPr lang="hu-HU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  <a:endParaRPr lang="en-GB" altLang="de-DE" sz="1800" kern="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hu-HU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csőhálózatok </a:t>
            </a:r>
            <a:r>
              <a:rPr lang="hu-HU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élettartama</a:t>
            </a:r>
            <a:r>
              <a:rPr lang="hu-HU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optimális esetben </a:t>
            </a:r>
            <a:r>
              <a:rPr lang="en-GB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50 - 100 </a:t>
            </a:r>
            <a:r>
              <a:rPr lang="hu-HU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év közötti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rehabilitációval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b="1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élettartam</a:t>
            </a:r>
            <a:r>
              <a:rPr lang="en-GB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b="1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további</a:t>
            </a:r>
            <a:r>
              <a:rPr lang="en-GB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50 </a:t>
            </a:r>
            <a:r>
              <a:rPr lang="en-GB" altLang="de-DE" sz="1800" b="1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évvel</a:t>
            </a:r>
            <a:r>
              <a:rPr lang="en-GB" alt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b="1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meghosszabbítható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csökkentett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gazdasági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infrastrukturális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ökológiai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hatás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mellett</a:t>
            </a:r>
            <a:r>
              <a:rPr lang="en-GB" alt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  <a:endParaRPr lang="en-GB" altLang="de-DE" sz="1600" b="1" kern="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5</a:t>
            </a:fld>
            <a:endParaRPr lang="en-AU" alt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45227A-BF10-44E4-AE55-26F443B5F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781" y="1263668"/>
            <a:ext cx="2171532" cy="28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2"/>
          <p:cNvSpPr>
            <a:spLocks noGrp="1"/>
          </p:cNvSpPr>
          <p:nvPr>
            <p:ph type="title" idx="4294967295"/>
          </p:nvPr>
        </p:nvSpPr>
        <p:spPr>
          <a:xfrm>
            <a:off x="539750" y="312738"/>
            <a:ext cx="7489825" cy="476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ÉLETTARTAM- SZENNYVÍZVEZETÉKEK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3277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8" y="801688"/>
            <a:ext cx="61182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6</a:t>
            </a:fld>
            <a:endParaRPr lang="en-AU" alt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B3B5CEB-0103-5849-0EBC-4CDA5CB7C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788988"/>
            <a:ext cx="63627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title" idx="4294967295"/>
          </p:nvPr>
        </p:nvSpPr>
        <p:spPr>
          <a:xfrm>
            <a:off x="539750" y="312738"/>
            <a:ext cx="7489825" cy="4762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 - NYOMÓVEZETÉKEK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3379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744538"/>
            <a:ext cx="61214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7</a:t>
            </a:fld>
            <a:endParaRPr lang="en-AU" alt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F239E2D-53DE-38EF-9E1D-ABD3C088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766762"/>
            <a:ext cx="68294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615E05-67BC-4678-C4F5-01E995660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23731"/>
            <a:ext cx="7489825" cy="4732532"/>
          </a:xfrm>
        </p:spPr>
        <p:txBody>
          <a:bodyPr/>
          <a:lstStyle/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ISO11295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szabvány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ASTM F1216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tervezési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szabvány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követelményként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50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éves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élettartam</a:t>
            </a:r>
            <a:r>
              <a:rPr lang="hu-HU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ot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határoz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meg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de-DE" sz="1800" b="1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de-DE" sz="1800" b="1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10 000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órás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vizsgálatok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során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csövek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kúszását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(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deformációját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)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meghatározzák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és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438 000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órára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(50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évre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) </a:t>
            </a:r>
            <a:r>
              <a:rPr lang="hu-HU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vetítik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.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 marL="263525" indent="-263525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eredmény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egy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csökkentő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tényező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minden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számításhoz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,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amely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a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termékre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ható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összes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külső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terhelésre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vonatkozik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(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nem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egyetlen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).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94DB-14CF-ADFC-5BA9-C2FFCD429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8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1F52732C-AFBF-16E7-AF6E-B96036F6FF65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ÉLETTARTAM-meghatározás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F76C4-48EA-9914-5D1E-80DD209B4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83"/>
          <a:stretch/>
        </p:blipFill>
        <p:spPr>
          <a:xfrm>
            <a:off x="3346191" y="1701943"/>
            <a:ext cx="2171700" cy="15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04B9D2-D505-2228-FDB2-50A39099B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9A586-A541-4963-A929-141B62E34BE4}" type="slidenum">
              <a:rPr lang="en-AU" altLang="en-US" smtClean="0"/>
              <a:pPr/>
              <a:t>9</a:t>
            </a:fld>
            <a:endParaRPr lang="en-AU" alt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E94B3993-94E6-8788-08DB-7D46A0A90E36}"/>
              </a:ext>
            </a:extLst>
          </p:cNvPr>
          <p:cNvSpPr txBox="1">
            <a:spLocks/>
          </p:cNvSpPr>
          <p:nvPr/>
        </p:nvSpPr>
        <p:spPr bwMode="auto">
          <a:xfrm>
            <a:off x="539750" y="312738"/>
            <a:ext cx="7489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+mj-lt"/>
                <a:ea typeface="ＭＳ Ｐゴシック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B3E61"/>
                </a:solidFill>
                <a:latin typeface="Arial" pitchFamily="-109" charset="0"/>
                <a:ea typeface="ＭＳ Ｐゴシック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hu-HU" altLang="de-DE" b="1" kern="1200" dirty="0">
                <a:ea typeface="ＭＳ Ｐゴシック" panose="020B0600070205080204" pitchFamily="34" charset="-128"/>
              </a:rPr>
              <a:t>ÉLETTARTAM-meghatározás</a:t>
            </a:r>
            <a:endParaRPr lang="de-DE" altLang="de-DE" b="1" kern="1200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31772-E6E9-D93C-FAE9-203C741C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945577"/>
            <a:ext cx="2733675" cy="200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EDFD6E-CB50-CC8F-8489-2057B6A42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8"/>
          <a:stretch/>
        </p:blipFill>
        <p:spPr>
          <a:xfrm>
            <a:off x="1114425" y="945577"/>
            <a:ext cx="2650884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0299C-3EE2-B233-8157-F0EF94ECF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62" y="3429000"/>
            <a:ext cx="4182325" cy="2880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D17B0BD-AF61-F03F-BA82-B1C1CB246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98" y="4100777"/>
            <a:ext cx="3649502" cy="190632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ISO 7684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szabvány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szerinti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vizsgálat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hu-HU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kör alakú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mintákon</a:t>
            </a:r>
            <a:endParaRPr lang="hu-HU" sz="1800" dirty="0">
              <a:solidFill>
                <a:srgbClr val="063C62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Kiterjesztés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az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b="1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ISO 10468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szabvány</a:t>
            </a:r>
            <a:r>
              <a:rPr lang="de-DE" sz="180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szerint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EF48DE0-B441-942D-7772-6E21474C13C4}"/>
              </a:ext>
            </a:extLst>
          </p:cNvPr>
          <p:cNvSpPr txBox="1">
            <a:spLocks/>
          </p:cNvSpPr>
          <p:nvPr/>
        </p:nvSpPr>
        <p:spPr bwMode="auto">
          <a:xfrm>
            <a:off x="4741818" y="2955352"/>
            <a:ext cx="4677141" cy="39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0813" indent="-150813" algn="l" rtl="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200">
                <a:solidFill>
                  <a:srgbClr val="0B3E61"/>
                </a:solidFill>
                <a:latin typeface="+mn-lt"/>
                <a:ea typeface="ＭＳ Ｐゴシック" charset="-128"/>
                <a:cs typeface="ＭＳ Ｐゴシック" pitchFamily="-65" charset="-128"/>
              </a:defRPr>
            </a:lvl1pPr>
            <a:lvl2pPr marL="569913" indent="-2222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B3E61"/>
                </a:solidFill>
                <a:latin typeface="+mn-lt"/>
                <a:ea typeface="ＭＳ Ｐゴシック" charset="-128"/>
              </a:defRPr>
            </a:lvl2pPr>
            <a:lvl3pPr marL="881063" indent="-1428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B3E61"/>
                </a:solidFill>
                <a:latin typeface="+mn-lt"/>
                <a:ea typeface="ＭＳ Ｐゴシック" charset="-128"/>
              </a:defRPr>
            </a:lvl3pPr>
            <a:lvl4pPr marL="12731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0525" indent="-1968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177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5749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30321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489325" indent="-1968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defRPr/>
            </a:pPr>
            <a:r>
              <a:rPr lang="de-DE" sz="1800" b="1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ASTM</a:t>
            </a:r>
            <a:r>
              <a:rPr 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szerinti</a:t>
            </a:r>
            <a:r>
              <a:rPr 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vizsgálat</a:t>
            </a:r>
            <a:r>
              <a:rPr 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sík</a:t>
            </a:r>
            <a:r>
              <a:rPr lang="de-DE" sz="1800" kern="0" dirty="0">
                <a:solidFill>
                  <a:srgbClr val="063C62"/>
                </a:solidFill>
                <a:ea typeface="ＭＳ Ｐゴシック" panose="020B0600070205080204" pitchFamily="34" charset="-128"/>
              </a:rPr>
              <a:t> </a:t>
            </a:r>
            <a:r>
              <a:rPr lang="de-DE" sz="1800" kern="0" dirty="0" err="1">
                <a:solidFill>
                  <a:srgbClr val="063C62"/>
                </a:solidFill>
                <a:ea typeface="ＭＳ Ｐゴシック" panose="020B0600070205080204" pitchFamily="34" charset="-128"/>
              </a:rPr>
              <a:t>mintákon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508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55efee9-b410-4e81-8c12-b52ba55f8690"/>
  <p:tag name="COMMONDATA" val="eyJoZGlkIjoiMDA5MDkwZTQwZjlhM2JkZGU1Yjc5Y2ZmMTRmODBjM2EifQ=="/>
</p:tagLst>
</file>

<file path=ppt/theme/theme1.xml><?xml version="1.0" encoding="utf-8"?>
<a:theme xmlns:a="http://schemas.openxmlformats.org/drawingml/2006/main" name="1_Default Design">
  <a:themeElements>
    <a:clrScheme name="">
      <a:dk1>
        <a:srgbClr val="46402D"/>
      </a:dk1>
      <a:lt1>
        <a:srgbClr val="FFFFFF"/>
      </a:lt1>
      <a:dk2>
        <a:srgbClr val="7A949E"/>
      </a:dk2>
      <a:lt2>
        <a:srgbClr val="000000"/>
      </a:lt2>
      <a:accent1>
        <a:srgbClr val="FF1300"/>
      </a:accent1>
      <a:accent2>
        <a:srgbClr val="0098BC"/>
      </a:accent2>
      <a:accent3>
        <a:srgbClr val="FFFFFF"/>
      </a:accent3>
      <a:accent4>
        <a:srgbClr val="3A3525"/>
      </a:accent4>
      <a:accent5>
        <a:srgbClr val="FFAAAA"/>
      </a:accent5>
      <a:accent6>
        <a:srgbClr val="0089AA"/>
      </a:accent6>
      <a:hlink>
        <a:srgbClr val="90A106"/>
      </a:hlink>
      <a:folHlink>
        <a:srgbClr val="AFBFC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534</Words>
  <Application>Microsoft Office PowerPoint</Application>
  <PresentationFormat>Diavetítés a képernyőre (4:3 oldalarány)</PresentationFormat>
  <Paragraphs>99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Cambria</vt:lpstr>
      <vt:lpstr>DINOT-Black</vt:lpstr>
      <vt:lpstr>DINOT-Light</vt:lpstr>
      <vt:lpstr>HandelSansEFOP-Light</vt:lpstr>
      <vt:lpstr>Times New Roman</vt:lpstr>
      <vt:lpstr>1_Default Design</vt:lpstr>
      <vt:lpstr> Szakmai nap 2024 A kitakarás nélküli cső rehabilitáció a csővezeték hálózatok élettartamának  növelésében  NordiTube Technologies SE    </vt:lpstr>
      <vt:lpstr>NordiTube Technologies SE</vt:lpstr>
      <vt:lpstr>RENDSZEREINK FELHASZNÁLÁSI TERÜLETEI</vt:lpstr>
      <vt:lpstr>A NORDITUBE PARTNEREK HÁLÓZATA</vt:lpstr>
      <vt:lpstr>CSŐHÁLÓZATOK KARBANTARTÁSA</vt:lpstr>
      <vt:lpstr>ÉLETTARTAM- SZENNYVÍZVEZETÉKEK</vt:lpstr>
      <vt:lpstr>ÉLETTARTAM - NYOMÓVEZETÉKEK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Agriapipe - ESETTANULMÁNYOK</vt:lpstr>
      <vt:lpstr>PowerPoint-bemutató</vt:lpstr>
      <vt:lpstr>PowerPoint-bemutató</vt:lpstr>
    </vt:vector>
  </TitlesOfParts>
  <Company>Pipe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Author</dc:creator>
  <cp:lastModifiedBy>Agriapipe Bakos</cp:lastModifiedBy>
  <cp:revision>1028</cp:revision>
  <cp:lastPrinted>2022-08-23T16:34:00Z</cp:lastPrinted>
  <dcterms:created xsi:type="dcterms:W3CDTF">2010-02-05T12:29:00Z</dcterms:created>
  <dcterms:modified xsi:type="dcterms:W3CDTF">2024-01-23T11:22:23Z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 ver">
    <vt:lpwstr>21</vt:lpwstr>
  </property>
  <property fmtid="{D5CDD505-2E9C-101B-9397-08002B2CF9AE}" pid="3" name="PPT ver">
    <vt:lpwstr>2000</vt:lpwstr>
  </property>
  <property fmtid="{D5CDD505-2E9C-101B-9397-08002B2CF9AE}" pid="4" name="ICV">
    <vt:lpwstr>851610C4B1E143EAA1BF75CB9F4B4167</vt:lpwstr>
  </property>
  <property fmtid="{D5CDD505-2E9C-101B-9397-08002B2CF9AE}" pid="5" name="KSOProductBuildVer">
    <vt:lpwstr>2052-11.1.0.12598</vt:lpwstr>
  </property>
</Properties>
</file>